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2" r:id="rId4"/>
    <p:sldId id="295" r:id="rId5"/>
    <p:sldId id="291" r:id="rId6"/>
    <p:sldId id="278" r:id="rId7"/>
    <p:sldId id="288" r:id="rId8"/>
    <p:sldId id="289" r:id="rId9"/>
    <p:sldId id="298" r:id="rId10"/>
    <p:sldId id="296" r:id="rId11"/>
    <p:sldId id="290" r:id="rId12"/>
    <p:sldId id="286" r:id="rId13"/>
    <p:sldId id="294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3"/>
    <a:srgbClr val="10B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96" y="3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64C9A-6B9A-4B2B-B186-54B3F430290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9B9639A7-B663-4A2B-BB6C-DE1F2F5DB13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600" b="1" dirty="0" err="1">
              <a:solidFill>
                <a:srgbClr val="002060"/>
              </a:solidFill>
            </a:rPr>
            <a:t>Penggunaan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dalam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ruangan</a:t>
          </a:r>
          <a:r>
            <a:rPr lang="en-US" sz="1600" b="1" dirty="0">
              <a:solidFill>
                <a:srgbClr val="002060"/>
              </a:solidFill>
            </a:rPr>
            <a:t> :</a:t>
          </a:r>
          <a:endParaRPr lang="en-ID" sz="1400" dirty="0">
            <a:solidFill>
              <a:srgbClr val="002060"/>
            </a:solidFill>
          </a:endParaRPr>
        </a:p>
      </dgm:t>
    </dgm:pt>
    <dgm:pt modelId="{53C2E6BF-A05D-4E3E-A324-E4BEF7512688}" type="parTrans" cxnId="{D089E63B-5A37-4C8D-987D-D23EEA912B16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F886034A-FED5-4C98-B0F0-45013BF2E0CF}" type="sibTrans" cxnId="{D089E63B-5A37-4C8D-987D-D23EEA912B16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ABFE7DF4-44C9-4127-8A02-F1C214E392F3}">
      <dgm:prSet phldrT="[Text]" custT="1"/>
      <dgm:spPr/>
      <dgm:t>
        <a:bodyPr/>
        <a:lstStyle/>
        <a:p>
          <a:pPr marL="712788" indent="-355600"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ID" sz="1400" dirty="0">
              <a:solidFill>
                <a:srgbClr val="002060"/>
              </a:solidFill>
              <a:latin typeface="+mj-lt"/>
            </a:rPr>
            <a:t>5150 s/d 5350 </a:t>
          </a:r>
          <a:r>
            <a:rPr lang="en-ID" sz="1400" dirty="0" err="1">
              <a:solidFill>
                <a:srgbClr val="002060"/>
              </a:solidFill>
              <a:latin typeface="+mj-lt"/>
            </a:rPr>
            <a:t>Mhz</a:t>
          </a:r>
          <a:endParaRPr lang="en-ID" sz="1400" dirty="0">
            <a:solidFill>
              <a:srgbClr val="002060"/>
            </a:solidFill>
            <a:latin typeface="+mj-lt"/>
          </a:endParaRPr>
        </a:p>
      </dgm:t>
    </dgm:pt>
    <dgm:pt modelId="{F080A051-4A8D-4973-9F9A-DE554B8E4E63}" type="parTrans" cxnId="{5F0FE00B-2AE9-4653-BBC2-A242A65E99B7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2A79BD2D-3CF0-4D3F-B393-4164E4214C16}" type="sibTrans" cxnId="{5F0FE00B-2AE9-4653-BBC2-A242A65E99B7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78C09719-6FFB-4ED7-981B-9395E0404D5D}">
      <dgm:prSet phldrT="[Text]" custT="1"/>
      <dgm:spPr>
        <a:solidFill>
          <a:schemeClr val="accent4">
            <a:lumMod val="40000"/>
            <a:lumOff val="60000"/>
          </a:schemeClr>
        </a:solidFill>
        <a:ln w="19050" cap="rnd" cmpd="sng" algn="ctr">
          <a:solidFill>
            <a:srgbClr val="5FCBE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Penggunaan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 di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luar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ruangan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 : </a:t>
          </a:r>
          <a:endParaRPr lang="en-ID" sz="1600" b="1" kern="1200" dirty="0">
            <a:solidFill>
              <a:schemeClr val="accent4">
                <a:lumMod val="50000"/>
              </a:schemeClr>
            </a:solidFill>
            <a:latin typeface="Trebuchet MS" panose="020B0603020202020204"/>
            <a:ea typeface="+mn-ea"/>
            <a:cs typeface="+mn-cs"/>
          </a:endParaRPr>
        </a:p>
      </dgm:t>
    </dgm:pt>
    <dgm:pt modelId="{8EFF29B4-7BF7-4131-A10F-E6EED95A6C09}" type="parTrans" cxnId="{CBEE59E7-4FC3-46E7-90DB-3E40839AD412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FFE499A9-E252-4075-A14C-1662E51ABD59}" type="sibTrans" cxnId="{CBEE59E7-4FC3-46E7-90DB-3E40839AD412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28235902-2B96-4635-B53D-AC6B1E4BF977}">
      <dgm:prSet phldrT="[Text]" custT="1"/>
      <dgm:spPr/>
      <dgm:t>
        <a:bodyPr/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lphaLcPeriod"/>
          </a:pPr>
          <a:endParaRPr lang="en-ID" sz="1200" kern="1200" dirty="0">
            <a:solidFill>
              <a:srgbClr val="002060"/>
            </a:solidFill>
            <a:latin typeface="+mj-lt"/>
          </a:endParaRPr>
        </a:p>
      </dgm:t>
    </dgm:pt>
    <dgm:pt modelId="{67C41379-C371-4937-9E29-75DA80B92B69}" type="parTrans" cxnId="{BB18E76D-A90A-4D01-9554-ABFA39B42434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F2C42711-61C9-4393-9034-205909550142}" type="sibTrans" cxnId="{BB18E76D-A90A-4D01-9554-ABFA39B42434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194AF6E7-C5CB-46C9-9579-0730B34546AE}">
      <dgm:prSet phldrT="[Text]" custT="1"/>
      <dgm:spPr/>
      <dgm:t>
        <a:bodyPr/>
        <a:lstStyle/>
        <a:p>
          <a:pPr marL="228600" indent="0">
            <a:buNone/>
          </a:pPr>
          <a:endParaRPr lang="en-ID" sz="1600" dirty="0">
            <a:solidFill>
              <a:srgbClr val="002060"/>
            </a:solidFill>
            <a:latin typeface="+mj-lt"/>
          </a:endParaRPr>
        </a:p>
      </dgm:t>
    </dgm:pt>
    <dgm:pt modelId="{AA987FF2-3F4E-4183-ACD5-AFF16701DA6F}" type="parTrans" cxnId="{3614C202-4B74-490B-9D77-889DFEF96B3D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7C72E793-CCCA-4737-8164-25D79C153684}" type="sibTrans" cxnId="{3614C202-4B74-490B-9D77-889DFEF96B3D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3FAF697D-37FB-45D3-B97D-46D73CC7B922}">
      <dgm:prSet custT="1"/>
      <dgm:spPr/>
      <dgm:t>
        <a:bodyPr/>
        <a:lstStyle/>
        <a:p>
          <a:pPr marL="712788" indent="-355600"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ID" sz="1400" dirty="0">
              <a:solidFill>
                <a:srgbClr val="002060"/>
              </a:solidFill>
              <a:latin typeface="+mj-lt"/>
            </a:rPr>
            <a:t>57 s/d 64 Ghz</a:t>
          </a:r>
        </a:p>
      </dgm:t>
    </dgm:pt>
    <dgm:pt modelId="{371E6481-880A-4E61-9008-33299CF8F2CF}" type="parTrans" cxnId="{9189FD82-1FAC-46BA-B0D3-5CDCBDA61D49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C88FFA2F-677E-49A7-9D69-381A7C612015}" type="sibTrans" cxnId="{9189FD82-1FAC-46BA-B0D3-5CDCBDA61D49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DE882F1E-FFA3-44A6-A72C-072A0C9141D1}">
      <dgm:prSet phldrT="[Text]" custT="1"/>
      <dgm:spPr/>
      <dgm:t>
        <a:bodyPr/>
        <a:lstStyle/>
        <a:p>
          <a:pPr marL="355600" indent="-355600">
            <a:buFont typeface="Wingdings" panose="05000000000000000000" pitchFamily="2" charset="2"/>
            <a:buChar char="Ø"/>
            <a:tabLst>
              <a:tab pos="447675" algn="l"/>
            </a:tabLst>
          </a:pPr>
          <a:endParaRPr lang="en-ID" sz="900" dirty="0">
            <a:solidFill>
              <a:srgbClr val="002060"/>
            </a:solidFill>
            <a:latin typeface="+mj-lt"/>
          </a:endParaRPr>
        </a:p>
      </dgm:t>
    </dgm:pt>
    <dgm:pt modelId="{A3053D57-969B-4E18-86A2-9A4A4FD9ADD1}" type="parTrans" cxnId="{DA6E015A-47E4-4DCE-B131-01A0A327F471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36BD559F-D9DF-4CBD-97C2-95D8E3570482}" type="sibTrans" cxnId="{DA6E015A-47E4-4DCE-B131-01A0A327F471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03D5E292-51FE-4601-A345-7AF964478370}">
      <dgm:prSet phldrT="[Text]" custT="1"/>
      <dgm:spPr/>
      <dgm:t>
        <a:bodyPr/>
        <a:lstStyle/>
        <a:p>
          <a:pPr marL="228600" indent="0">
            <a:buNone/>
          </a:pPr>
          <a:endParaRPr lang="en-ID" sz="1600" dirty="0">
            <a:solidFill>
              <a:srgbClr val="002060"/>
            </a:solidFill>
            <a:latin typeface="+mj-lt"/>
          </a:endParaRPr>
        </a:p>
      </dgm:t>
    </dgm:pt>
    <dgm:pt modelId="{CB963F52-8B8B-48CB-81AD-043CC6D17D49}" type="parTrans" cxnId="{22657944-2773-430E-8266-A84B79633879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D8001861-617B-437B-ADF8-81AF6B330AD5}" type="sibTrans" cxnId="{22657944-2773-430E-8266-A84B79633879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A505278F-46D9-4278-9AA4-27A4B6E6986F}">
      <dgm:prSet phldrT="[Text]" custT="1"/>
      <dgm:spPr/>
      <dgm:t>
        <a:bodyPr/>
        <a:lstStyle/>
        <a:p>
          <a:pPr marL="712788" lvl="1" indent="-355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ID" sz="1400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2400 s/d 2483,5 </a:t>
          </a:r>
          <a:r>
            <a:rPr lang="en-ID" sz="1400" kern="1200" dirty="0" err="1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Mhz</a:t>
          </a:r>
          <a:endParaRPr lang="en-ID" sz="1400" kern="1200" dirty="0">
            <a:solidFill>
              <a:schemeClr val="accent4">
                <a:lumMod val="50000"/>
              </a:schemeClr>
            </a:solidFill>
            <a:latin typeface="Trebuchet MS" panose="020B0603020202020204"/>
            <a:ea typeface="+mn-ea"/>
            <a:cs typeface="+mn-cs"/>
          </a:endParaRPr>
        </a:p>
      </dgm:t>
    </dgm:pt>
    <dgm:pt modelId="{27D792E4-3753-4AF4-B9F1-4E47B24F2692}" type="parTrans" cxnId="{3489A249-256E-41D7-BB07-BFDC0FB80BED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CF87B3C3-C7D1-49B9-A31B-5B0D0B745868}" type="sibTrans" cxnId="{3489A249-256E-41D7-BB07-BFDC0FB80BED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051E7F95-6384-4CE4-9C1F-073D6E1F65F2}">
      <dgm:prSet custT="1"/>
      <dgm:spPr/>
      <dgm:t>
        <a:bodyPr/>
        <a:lstStyle/>
        <a:p>
          <a:pPr marL="712788" lvl="1" indent="-355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ID" sz="1400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5725 s/d 5825 Mhz</a:t>
          </a:r>
        </a:p>
      </dgm:t>
    </dgm:pt>
    <dgm:pt modelId="{74DC9FC6-BAF8-4955-ADE8-FB60ED0859B0}" type="parTrans" cxnId="{DFE80F65-7817-4C6D-AC84-B6B8D97ADEF0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3AEB4D1F-2F80-4161-897D-D95D1AB8197B}" type="sibTrans" cxnId="{DFE80F65-7817-4C6D-AC84-B6B8D97ADEF0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0C62E9DE-77A9-4F46-B06D-F144A8539931}">
      <dgm:prSet custT="1"/>
      <dgm:spPr/>
      <dgm:t>
        <a:bodyPr/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lphaLcPeriod"/>
          </a:pPr>
          <a:endParaRPr lang="en-ID" sz="1200" kern="1200" dirty="0">
            <a:solidFill>
              <a:srgbClr val="002060"/>
            </a:solidFill>
            <a:latin typeface="+mj-lt"/>
          </a:endParaRPr>
        </a:p>
      </dgm:t>
    </dgm:pt>
    <dgm:pt modelId="{15C3FAF8-B097-4F63-BC6F-D43ACFA0B545}" type="parTrans" cxnId="{AA218BEE-1714-4A80-80E2-75C26D7E6E86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2860A6AE-2144-47C4-AAD8-2E90774CC077}" type="sibTrans" cxnId="{AA218BEE-1714-4A80-80E2-75C26D7E6E86}">
      <dgm:prSet/>
      <dgm:spPr/>
      <dgm:t>
        <a:bodyPr/>
        <a:lstStyle/>
        <a:p>
          <a:endParaRPr lang="en-ID" sz="1400">
            <a:solidFill>
              <a:srgbClr val="002060"/>
            </a:solidFill>
          </a:endParaRPr>
        </a:p>
      </dgm:t>
    </dgm:pt>
    <dgm:pt modelId="{BF359FAE-570B-4D86-B3D0-F8A6617D0C20}">
      <dgm:prSet phldrT="[Text]" custT="1"/>
      <dgm:spPr/>
      <dgm:t>
        <a:bodyPr/>
        <a:lstStyle/>
        <a:p>
          <a:pPr marL="712788" indent="-355600"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US" sz="1400" b="1" dirty="0">
              <a:solidFill>
                <a:srgbClr val="002060"/>
              </a:solidFill>
              <a:highlight>
                <a:srgbClr val="FFFF00"/>
              </a:highlight>
              <a:latin typeface="+mj-lt"/>
            </a:rPr>
            <a:t>5925 s/d 6425 </a:t>
          </a:r>
          <a:r>
            <a:rPr lang="en-US" sz="1400" b="1" dirty="0" err="1">
              <a:solidFill>
                <a:srgbClr val="002060"/>
              </a:solidFill>
              <a:highlight>
                <a:srgbClr val="FFFF00"/>
              </a:highlight>
              <a:latin typeface="+mj-lt"/>
            </a:rPr>
            <a:t>Mhz</a:t>
          </a:r>
          <a:endParaRPr lang="en-ID" sz="1400" b="1" dirty="0">
            <a:solidFill>
              <a:srgbClr val="002060"/>
            </a:solidFill>
            <a:highlight>
              <a:srgbClr val="FFFF00"/>
            </a:highlight>
            <a:latin typeface="+mj-lt"/>
          </a:endParaRPr>
        </a:p>
      </dgm:t>
    </dgm:pt>
    <dgm:pt modelId="{1ACCE363-CA74-4F82-8C7B-0F53FBA755AF}" type="parTrans" cxnId="{2C619626-F47F-4289-94BB-1977C6A658F7}">
      <dgm:prSet/>
      <dgm:spPr/>
      <dgm:t>
        <a:bodyPr/>
        <a:lstStyle/>
        <a:p>
          <a:endParaRPr lang="en-ID" sz="1400"/>
        </a:p>
      </dgm:t>
    </dgm:pt>
    <dgm:pt modelId="{D42AB563-BA22-4F79-8EF1-58B6EB4ECDE4}" type="sibTrans" cxnId="{2C619626-F47F-4289-94BB-1977C6A658F7}">
      <dgm:prSet/>
      <dgm:spPr/>
      <dgm:t>
        <a:bodyPr/>
        <a:lstStyle/>
        <a:p>
          <a:endParaRPr lang="en-ID" sz="1400"/>
        </a:p>
      </dgm:t>
    </dgm:pt>
    <dgm:pt modelId="{C71716B5-1F08-4A9D-A2CC-E2FB44D2442E}">
      <dgm:prSet phldrT="[Text]" custT="1"/>
      <dgm:spPr/>
      <dgm:t>
        <a:bodyPr/>
        <a:lstStyle/>
        <a:p>
          <a:pPr marL="712788" indent="-355600"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US" sz="1400" dirty="0">
              <a:solidFill>
                <a:srgbClr val="002060"/>
              </a:solidFill>
              <a:latin typeface="+mj-lt"/>
            </a:rPr>
            <a:t>2400 s/d 2483,5 </a:t>
          </a:r>
          <a:r>
            <a:rPr lang="en-US" sz="1400" dirty="0" err="1">
              <a:solidFill>
                <a:srgbClr val="002060"/>
              </a:solidFill>
              <a:latin typeface="+mj-lt"/>
            </a:rPr>
            <a:t>Mhz</a:t>
          </a:r>
          <a:endParaRPr lang="en-ID" sz="1400" dirty="0">
            <a:solidFill>
              <a:srgbClr val="002060"/>
            </a:solidFill>
            <a:latin typeface="+mj-lt"/>
          </a:endParaRPr>
        </a:p>
      </dgm:t>
    </dgm:pt>
    <dgm:pt modelId="{FE0218DA-4C8E-487A-858F-67481437C016}" type="parTrans" cxnId="{2F58E9F9-2D25-46DF-8F35-410FB27CF19F}">
      <dgm:prSet/>
      <dgm:spPr/>
      <dgm:t>
        <a:bodyPr/>
        <a:lstStyle/>
        <a:p>
          <a:endParaRPr lang="en-ID"/>
        </a:p>
      </dgm:t>
    </dgm:pt>
    <dgm:pt modelId="{32A2C8C5-67E5-4FC7-AE1E-B8EE327D0249}" type="sibTrans" cxnId="{2F58E9F9-2D25-46DF-8F35-410FB27CF19F}">
      <dgm:prSet/>
      <dgm:spPr/>
      <dgm:t>
        <a:bodyPr/>
        <a:lstStyle/>
        <a:p>
          <a:endParaRPr lang="en-ID"/>
        </a:p>
      </dgm:t>
    </dgm:pt>
    <dgm:pt modelId="{51B269D0-6A11-4040-93C5-0C71B13CBEAC}">
      <dgm:prSet phldrT="[Text]" custT="1"/>
      <dgm:spPr/>
      <dgm:t>
        <a:bodyPr/>
        <a:lstStyle/>
        <a:p>
          <a:pPr marL="712788" indent="-355600"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US" sz="1400" dirty="0">
              <a:solidFill>
                <a:srgbClr val="002060"/>
              </a:solidFill>
              <a:latin typeface="+mj-lt"/>
            </a:rPr>
            <a:t>5725 s/d 5825 </a:t>
          </a:r>
          <a:r>
            <a:rPr lang="en-US" sz="1400" dirty="0" err="1">
              <a:solidFill>
                <a:srgbClr val="002060"/>
              </a:solidFill>
              <a:latin typeface="+mj-lt"/>
            </a:rPr>
            <a:t>Mhz</a:t>
          </a:r>
          <a:endParaRPr lang="en-ID" sz="1400" dirty="0">
            <a:solidFill>
              <a:srgbClr val="002060"/>
            </a:solidFill>
            <a:latin typeface="+mj-lt"/>
          </a:endParaRPr>
        </a:p>
      </dgm:t>
    </dgm:pt>
    <dgm:pt modelId="{82EC6315-C524-4DA0-A910-F5FB4F1FA74C}" type="parTrans" cxnId="{A596DBE0-AE9F-4960-8C9A-429CF20C5A05}">
      <dgm:prSet/>
      <dgm:spPr/>
      <dgm:t>
        <a:bodyPr/>
        <a:lstStyle/>
        <a:p>
          <a:endParaRPr lang="en-ID"/>
        </a:p>
      </dgm:t>
    </dgm:pt>
    <dgm:pt modelId="{F2F0EA3B-FB6B-4A03-A119-6214953E5356}" type="sibTrans" cxnId="{A596DBE0-AE9F-4960-8C9A-429CF20C5A05}">
      <dgm:prSet/>
      <dgm:spPr/>
      <dgm:t>
        <a:bodyPr/>
        <a:lstStyle/>
        <a:p>
          <a:endParaRPr lang="en-ID"/>
        </a:p>
      </dgm:t>
    </dgm:pt>
    <dgm:pt modelId="{1619B6E8-B277-4E2C-B1F2-09DCEBA6FD97}">
      <dgm:prSet custT="1"/>
      <dgm:spPr/>
      <dgm:t>
        <a:bodyPr/>
        <a:lstStyle/>
        <a:p>
          <a:pPr marL="712788" indent="-355600">
            <a:buFont typeface="Wingdings" panose="05000000000000000000" pitchFamily="2" charset="2"/>
            <a:buNone/>
            <a:tabLst>
              <a:tab pos="447675" algn="l"/>
            </a:tabLst>
          </a:pPr>
          <a:endParaRPr lang="en-ID" sz="1400" dirty="0">
            <a:solidFill>
              <a:srgbClr val="002060"/>
            </a:solidFill>
            <a:latin typeface="+mj-lt"/>
          </a:endParaRPr>
        </a:p>
      </dgm:t>
    </dgm:pt>
    <dgm:pt modelId="{C3427392-A9E2-4D4E-BB9E-29944747966E}" type="parTrans" cxnId="{162A3075-B1ED-4F17-A2B9-A803DA4B6A6B}">
      <dgm:prSet/>
      <dgm:spPr/>
      <dgm:t>
        <a:bodyPr/>
        <a:lstStyle/>
        <a:p>
          <a:endParaRPr lang="en-ID"/>
        </a:p>
      </dgm:t>
    </dgm:pt>
    <dgm:pt modelId="{4B140104-DAD5-485F-A3C7-C3112A968E96}" type="sibTrans" cxnId="{162A3075-B1ED-4F17-A2B9-A803DA4B6A6B}">
      <dgm:prSet/>
      <dgm:spPr/>
      <dgm:t>
        <a:bodyPr/>
        <a:lstStyle/>
        <a:p>
          <a:endParaRPr lang="en-ID"/>
        </a:p>
      </dgm:t>
    </dgm:pt>
    <dgm:pt modelId="{398449D6-8F68-4B85-9D54-BF1F028D6679}" type="pres">
      <dgm:prSet presAssocID="{3CD64C9A-6B9A-4B2B-B186-54B3F4302903}" presName="linear" presStyleCnt="0">
        <dgm:presLayoutVars>
          <dgm:animLvl val="lvl"/>
          <dgm:resizeHandles val="exact"/>
        </dgm:presLayoutVars>
      </dgm:prSet>
      <dgm:spPr/>
    </dgm:pt>
    <dgm:pt modelId="{8740609A-7745-40F0-A15B-BC06AB326C48}" type="pres">
      <dgm:prSet presAssocID="{9B9639A7-B663-4A2B-BB6C-DE1F2F5DB13B}" presName="parentText" presStyleLbl="node1" presStyleIdx="0" presStyleCnt="2" custScaleY="74070">
        <dgm:presLayoutVars>
          <dgm:chMax val="0"/>
          <dgm:bulletEnabled val="1"/>
        </dgm:presLayoutVars>
      </dgm:prSet>
      <dgm:spPr/>
    </dgm:pt>
    <dgm:pt modelId="{4A8ADC56-1AB2-4945-B347-FEB8275AC517}" type="pres">
      <dgm:prSet presAssocID="{9B9639A7-B663-4A2B-BB6C-DE1F2F5DB13B}" presName="childText" presStyleLbl="revTx" presStyleIdx="0" presStyleCnt="2" custScaleY="94996">
        <dgm:presLayoutVars>
          <dgm:bulletEnabled val="1"/>
        </dgm:presLayoutVars>
      </dgm:prSet>
      <dgm:spPr/>
    </dgm:pt>
    <dgm:pt modelId="{73B8250B-048D-4430-8969-8D024D26C0CE}" type="pres">
      <dgm:prSet presAssocID="{78C09719-6FFB-4ED7-981B-9395E0404D5D}" presName="parentText" presStyleLbl="node1" presStyleIdx="1" presStyleCnt="2" custScaleY="68243" custLinFactNeighborX="-11" custLinFactNeighborY="-3444">
        <dgm:presLayoutVars>
          <dgm:chMax val="0"/>
          <dgm:bulletEnabled val="1"/>
        </dgm:presLayoutVars>
      </dgm:prSet>
      <dgm:spPr>
        <a:xfrm>
          <a:off x="0" y="1803268"/>
          <a:ext cx="4778391" cy="645657"/>
        </a:xfrm>
        <a:prstGeom prst="roundRect">
          <a:avLst/>
        </a:prstGeom>
      </dgm:spPr>
    </dgm:pt>
    <dgm:pt modelId="{59E2BB20-B8EE-48EE-8E06-23ED99F93A63}" type="pres">
      <dgm:prSet presAssocID="{78C09719-6FFB-4ED7-981B-9395E0404D5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1509D01-19B7-4E5E-84D1-437B5DABCA2D}" type="presOf" srcId="{3FAF697D-37FB-45D3-B97D-46D73CC7B922}" destId="{4A8ADC56-1AB2-4945-B347-FEB8275AC517}" srcOrd="0" destOrd="5" presId="urn:microsoft.com/office/officeart/2005/8/layout/vList2"/>
    <dgm:cxn modelId="{3614C202-4B74-490B-9D77-889DFEF96B3D}" srcId="{9B9639A7-B663-4A2B-BB6C-DE1F2F5DB13B}" destId="{194AF6E7-C5CB-46C9-9579-0730B34546AE}" srcOrd="8" destOrd="0" parTransId="{AA987FF2-3F4E-4183-ACD5-AFF16701DA6F}" sibTransId="{7C72E793-CCCA-4737-8164-25D79C153684}"/>
    <dgm:cxn modelId="{5F0FE00B-2AE9-4653-BBC2-A242A65E99B7}" srcId="{9B9639A7-B663-4A2B-BB6C-DE1F2F5DB13B}" destId="{ABFE7DF4-44C9-4127-8A02-F1C214E392F3}" srcOrd="2" destOrd="0" parTransId="{F080A051-4A8D-4973-9F9A-DE554B8E4E63}" sibTransId="{2A79BD2D-3CF0-4D3F-B393-4164E4214C16}"/>
    <dgm:cxn modelId="{08CA431B-7C72-4D0B-A24B-0D4EC1CD6CB7}" type="presOf" srcId="{A505278F-46D9-4278-9AA4-27A4B6E6986F}" destId="{59E2BB20-B8EE-48EE-8E06-23ED99F93A63}" srcOrd="0" destOrd="1" presId="urn:microsoft.com/office/officeart/2005/8/layout/vList2"/>
    <dgm:cxn modelId="{9B6D9A1D-68BD-48C5-B52A-D19B86D033DF}" type="presOf" srcId="{051E7F95-6384-4CE4-9C1F-073D6E1F65F2}" destId="{59E2BB20-B8EE-48EE-8E06-23ED99F93A63}" srcOrd="0" destOrd="2" presId="urn:microsoft.com/office/officeart/2005/8/layout/vList2"/>
    <dgm:cxn modelId="{2C619626-F47F-4289-94BB-1977C6A658F7}" srcId="{9B9639A7-B663-4A2B-BB6C-DE1F2F5DB13B}" destId="{BF359FAE-570B-4D86-B3D0-F8A6617D0C20}" srcOrd="4" destOrd="0" parTransId="{1ACCE363-CA74-4F82-8C7B-0F53FBA755AF}" sibTransId="{D42AB563-BA22-4F79-8EF1-58B6EB4ECDE4}"/>
    <dgm:cxn modelId="{0DE7FC2F-A968-4AC6-941B-B8095B86C501}" type="presOf" srcId="{28235902-2B96-4635-B53D-AC6B1E4BF977}" destId="{59E2BB20-B8EE-48EE-8E06-23ED99F93A63}" srcOrd="0" destOrd="0" presId="urn:microsoft.com/office/officeart/2005/8/layout/vList2"/>
    <dgm:cxn modelId="{D089E63B-5A37-4C8D-987D-D23EEA912B16}" srcId="{3CD64C9A-6B9A-4B2B-B186-54B3F4302903}" destId="{9B9639A7-B663-4A2B-BB6C-DE1F2F5DB13B}" srcOrd="0" destOrd="0" parTransId="{53C2E6BF-A05D-4E3E-A324-E4BEF7512688}" sibTransId="{F886034A-FED5-4C98-B0F0-45013BF2E0CF}"/>
    <dgm:cxn modelId="{22657944-2773-430E-8266-A84B79633879}" srcId="{9B9639A7-B663-4A2B-BB6C-DE1F2F5DB13B}" destId="{03D5E292-51FE-4601-A345-7AF964478370}" srcOrd="7" destOrd="0" parTransId="{CB963F52-8B8B-48CB-81AD-043CC6D17D49}" sibTransId="{D8001861-617B-437B-ADF8-81AF6B330AD5}"/>
    <dgm:cxn modelId="{DFE80F65-7817-4C6D-AC84-B6B8D97ADEF0}" srcId="{78C09719-6FFB-4ED7-981B-9395E0404D5D}" destId="{051E7F95-6384-4CE4-9C1F-073D6E1F65F2}" srcOrd="2" destOrd="0" parTransId="{74DC9FC6-BAF8-4955-ADE8-FB60ED0859B0}" sibTransId="{3AEB4D1F-2F80-4161-897D-D95D1AB8197B}"/>
    <dgm:cxn modelId="{3489A249-256E-41D7-BB07-BFDC0FB80BED}" srcId="{78C09719-6FFB-4ED7-981B-9395E0404D5D}" destId="{A505278F-46D9-4278-9AA4-27A4B6E6986F}" srcOrd="1" destOrd="0" parTransId="{27D792E4-3753-4AF4-B9F1-4E47B24F2692}" sibTransId="{CF87B3C3-C7D1-49B9-A31B-5B0D0B745868}"/>
    <dgm:cxn modelId="{BB18E76D-A90A-4D01-9554-ABFA39B42434}" srcId="{78C09719-6FFB-4ED7-981B-9395E0404D5D}" destId="{28235902-2B96-4635-B53D-AC6B1E4BF977}" srcOrd="0" destOrd="0" parTransId="{67C41379-C371-4937-9E29-75DA80B92B69}" sibTransId="{F2C42711-61C9-4393-9034-205909550142}"/>
    <dgm:cxn modelId="{F61C3A53-C571-44EA-B618-B5B7ACA41818}" type="presOf" srcId="{C71716B5-1F08-4A9D-A2CC-E2FB44D2442E}" destId="{4A8ADC56-1AB2-4945-B347-FEB8275AC517}" srcOrd="0" destOrd="1" presId="urn:microsoft.com/office/officeart/2005/8/layout/vList2"/>
    <dgm:cxn modelId="{162A3075-B1ED-4F17-A2B9-A803DA4B6A6B}" srcId="{9B9639A7-B663-4A2B-BB6C-DE1F2F5DB13B}" destId="{1619B6E8-B277-4E2C-B1F2-09DCEBA6FD97}" srcOrd="6" destOrd="0" parTransId="{C3427392-A9E2-4D4E-BB9E-29944747966E}" sibTransId="{4B140104-DAD5-485F-A3C7-C3112A968E96}"/>
    <dgm:cxn modelId="{DA6E015A-47E4-4DCE-B131-01A0A327F471}" srcId="{9B9639A7-B663-4A2B-BB6C-DE1F2F5DB13B}" destId="{DE882F1E-FFA3-44A6-A72C-072A0C9141D1}" srcOrd="0" destOrd="0" parTransId="{A3053D57-969B-4E18-86A2-9A4A4FD9ADD1}" sibTransId="{36BD559F-D9DF-4CBD-97C2-95D8E3570482}"/>
    <dgm:cxn modelId="{2EBF1B7F-A040-4740-B638-A24FEF6ECC77}" type="presOf" srcId="{1619B6E8-B277-4E2C-B1F2-09DCEBA6FD97}" destId="{4A8ADC56-1AB2-4945-B347-FEB8275AC517}" srcOrd="0" destOrd="6" presId="urn:microsoft.com/office/officeart/2005/8/layout/vList2"/>
    <dgm:cxn modelId="{9189FD82-1FAC-46BA-B0D3-5CDCBDA61D49}" srcId="{9B9639A7-B663-4A2B-BB6C-DE1F2F5DB13B}" destId="{3FAF697D-37FB-45D3-B97D-46D73CC7B922}" srcOrd="5" destOrd="0" parTransId="{371E6481-880A-4E61-9008-33299CF8F2CF}" sibTransId="{C88FFA2F-677E-49A7-9D69-381A7C612015}"/>
    <dgm:cxn modelId="{8C2D998B-507F-4878-9F49-C51DDDAF3D73}" type="presOf" srcId="{ABFE7DF4-44C9-4127-8A02-F1C214E392F3}" destId="{4A8ADC56-1AB2-4945-B347-FEB8275AC517}" srcOrd="0" destOrd="2" presId="urn:microsoft.com/office/officeart/2005/8/layout/vList2"/>
    <dgm:cxn modelId="{E16F4991-8F0D-4625-8556-8A8AFEBBA756}" type="presOf" srcId="{0C62E9DE-77A9-4F46-B06D-F144A8539931}" destId="{59E2BB20-B8EE-48EE-8E06-23ED99F93A63}" srcOrd="0" destOrd="3" presId="urn:microsoft.com/office/officeart/2005/8/layout/vList2"/>
    <dgm:cxn modelId="{38368A97-DA44-4B2A-97EB-1531BC57C4D2}" type="presOf" srcId="{194AF6E7-C5CB-46C9-9579-0730B34546AE}" destId="{4A8ADC56-1AB2-4945-B347-FEB8275AC517}" srcOrd="0" destOrd="8" presId="urn:microsoft.com/office/officeart/2005/8/layout/vList2"/>
    <dgm:cxn modelId="{972EFEB7-A7D6-4618-88DE-567498484E8B}" type="presOf" srcId="{3CD64C9A-6B9A-4B2B-B186-54B3F4302903}" destId="{398449D6-8F68-4B85-9D54-BF1F028D6679}" srcOrd="0" destOrd="0" presId="urn:microsoft.com/office/officeart/2005/8/layout/vList2"/>
    <dgm:cxn modelId="{78BABEC8-BFC1-4D4F-81E1-7F8D3A64E61B}" type="presOf" srcId="{78C09719-6FFB-4ED7-981B-9395E0404D5D}" destId="{73B8250B-048D-4430-8969-8D024D26C0CE}" srcOrd="0" destOrd="0" presId="urn:microsoft.com/office/officeart/2005/8/layout/vList2"/>
    <dgm:cxn modelId="{76D9BCD8-BCBF-4C9F-9A34-DAB95D972A8D}" type="presOf" srcId="{51B269D0-6A11-4040-93C5-0C71B13CBEAC}" destId="{4A8ADC56-1AB2-4945-B347-FEB8275AC517}" srcOrd="0" destOrd="3" presId="urn:microsoft.com/office/officeart/2005/8/layout/vList2"/>
    <dgm:cxn modelId="{70EBBADD-87B1-42CA-AD7D-BD96F9FF3C3D}" type="presOf" srcId="{9B9639A7-B663-4A2B-BB6C-DE1F2F5DB13B}" destId="{8740609A-7745-40F0-A15B-BC06AB326C48}" srcOrd="0" destOrd="0" presId="urn:microsoft.com/office/officeart/2005/8/layout/vList2"/>
    <dgm:cxn modelId="{8C4AFDDE-52DC-4DAC-B220-EC3498D3DBED}" type="presOf" srcId="{DE882F1E-FFA3-44A6-A72C-072A0C9141D1}" destId="{4A8ADC56-1AB2-4945-B347-FEB8275AC517}" srcOrd="0" destOrd="0" presId="urn:microsoft.com/office/officeart/2005/8/layout/vList2"/>
    <dgm:cxn modelId="{A596DBE0-AE9F-4960-8C9A-429CF20C5A05}" srcId="{9B9639A7-B663-4A2B-BB6C-DE1F2F5DB13B}" destId="{51B269D0-6A11-4040-93C5-0C71B13CBEAC}" srcOrd="3" destOrd="0" parTransId="{82EC6315-C524-4DA0-A910-F5FB4F1FA74C}" sibTransId="{F2F0EA3B-FB6B-4A03-A119-6214953E5356}"/>
    <dgm:cxn modelId="{CBEE59E7-4FC3-46E7-90DB-3E40839AD412}" srcId="{3CD64C9A-6B9A-4B2B-B186-54B3F4302903}" destId="{78C09719-6FFB-4ED7-981B-9395E0404D5D}" srcOrd="1" destOrd="0" parTransId="{8EFF29B4-7BF7-4131-A10F-E6EED95A6C09}" sibTransId="{FFE499A9-E252-4075-A14C-1662E51ABD59}"/>
    <dgm:cxn modelId="{35DC88E7-A4C1-4996-9A63-F756504BE013}" type="presOf" srcId="{BF359FAE-570B-4D86-B3D0-F8A6617D0C20}" destId="{4A8ADC56-1AB2-4945-B347-FEB8275AC517}" srcOrd="0" destOrd="4" presId="urn:microsoft.com/office/officeart/2005/8/layout/vList2"/>
    <dgm:cxn modelId="{AA218BEE-1714-4A80-80E2-75C26D7E6E86}" srcId="{78C09719-6FFB-4ED7-981B-9395E0404D5D}" destId="{0C62E9DE-77A9-4F46-B06D-F144A8539931}" srcOrd="3" destOrd="0" parTransId="{15C3FAF8-B097-4F63-BC6F-D43ACFA0B545}" sibTransId="{2860A6AE-2144-47C4-AAD8-2E90774CC077}"/>
    <dgm:cxn modelId="{837543F7-348E-4956-8CF0-1C33C7A896AB}" type="presOf" srcId="{03D5E292-51FE-4601-A345-7AF964478370}" destId="{4A8ADC56-1AB2-4945-B347-FEB8275AC517}" srcOrd="0" destOrd="7" presId="urn:microsoft.com/office/officeart/2005/8/layout/vList2"/>
    <dgm:cxn modelId="{2F58E9F9-2D25-46DF-8F35-410FB27CF19F}" srcId="{9B9639A7-B663-4A2B-BB6C-DE1F2F5DB13B}" destId="{C71716B5-1F08-4A9D-A2CC-E2FB44D2442E}" srcOrd="1" destOrd="0" parTransId="{FE0218DA-4C8E-487A-858F-67481437C016}" sibTransId="{32A2C8C5-67E5-4FC7-AE1E-B8EE327D0249}"/>
    <dgm:cxn modelId="{E1D05A83-04C0-4B11-881D-F32213DCA47F}" type="presParOf" srcId="{398449D6-8F68-4B85-9D54-BF1F028D6679}" destId="{8740609A-7745-40F0-A15B-BC06AB326C48}" srcOrd="0" destOrd="0" presId="urn:microsoft.com/office/officeart/2005/8/layout/vList2"/>
    <dgm:cxn modelId="{EA9124BD-7229-484C-B2B4-527498F01304}" type="presParOf" srcId="{398449D6-8F68-4B85-9D54-BF1F028D6679}" destId="{4A8ADC56-1AB2-4945-B347-FEB8275AC517}" srcOrd="1" destOrd="0" presId="urn:microsoft.com/office/officeart/2005/8/layout/vList2"/>
    <dgm:cxn modelId="{C118827B-CFD4-459A-B57B-90A34E731090}" type="presParOf" srcId="{398449D6-8F68-4B85-9D54-BF1F028D6679}" destId="{73B8250B-048D-4430-8969-8D024D26C0CE}" srcOrd="2" destOrd="0" presId="urn:microsoft.com/office/officeart/2005/8/layout/vList2"/>
    <dgm:cxn modelId="{5F7CAB72-716F-42F5-9582-0C614E214424}" type="presParOf" srcId="{398449D6-8F68-4B85-9D54-BF1F028D6679}" destId="{59E2BB20-B8EE-48EE-8E06-23ED99F93A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0609A-7745-40F0-A15B-BC06AB326C48}">
      <dsp:nvSpPr>
        <dsp:cNvPr id="0" name=""/>
        <dsp:cNvSpPr/>
      </dsp:nvSpPr>
      <dsp:spPr>
        <a:xfrm>
          <a:off x="0" y="1236"/>
          <a:ext cx="3743939" cy="3780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 dirty="0" err="1">
              <a:solidFill>
                <a:srgbClr val="002060"/>
              </a:solidFill>
            </a:rPr>
            <a:t>Penggunaan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dalam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ruangan</a:t>
          </a:r>
          <a:r>
            <a:rPr lang="en-US" sz="1600" b="1" kern="1200" dirty="0">
              <a:solidFill>
                <a:srgbClr val="002060"/>
              </a:solidFill>
            </a:rPr>
            <a:t> :</a:t>
          </a:r>
          <a:endParaRPr lang="en-ID" sz="1400" kern="1200" dirty="0">
            <a:solidFill>
              <a:srgbClr val="002060"/>
            </a:solidFill>
          </a:endParaRPr>
        </a:p>
      </dsp:txBody>
      <dsp:txXfrm>
        <a:off x="18454" y="19690"/>
        <a:ext cx="3707031" cy="341117"/>
      </dsp:txXfrm>
    </dsp:sp>
    <dsp:sp modelId="{4A8ADC56-1AB2-4945-B347-FEB8275AC517}">
      <dsp:nvSpPr>
        <dsp:cNvPr id="0" name=""/>
        <dsp:cNvSpPr/>
      </dsp:nvSpPr>
      <dsp:spPr>
        <a:xfrm>
          <a:off x="0" y="379261"/>
          <a:ext cx="3743939" cy="150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70" tIns="11430" rIns="64008" bIns="11430" numCol="1" spcCol="1270" anchor="t" anchorCtr="0">
          <a:noAutofit/>
        </a:bodyPr>
        <a:lstStyle/>
        <a:p>
          <a:pPr marL="355600" lvl="1" indent="-35560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endParaRPr lang="en-ID" sz="900" kern="1200" dirty="0">
            <a:solidFill>
              <a:srgbClr val="002060"/>
            </a:solidFill>
            <a:latin typeface="+mj-lt"/>
          </a:endParaRPr>
        </a:p>
        <a:p>
          <a:pPr marL="712788" lvl="1" indent="-3556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US" sz="1400" kern="1200" dirty="0">
              <a:solidFill>
                <a:srgbClr val="002060"/>
              </a:solidFill>
              <a:latin typeface="+mj-lt"/>
            </a:rPr>
            <a:t>2400 s/d 2483,5 </a:t>
          </a:r>
          <a:r>
            <a:rPr lang="en-US" sz="1400" kern="1200" dirty="0" err="1">
              <a:solidFill>
                <a:srgbClr val="002060"/>
              </a:solidFill>
              <a:latin typeface="+mj-lt"/>
            </a:rPr>
            <a:t>Mhz</a:t>
          </a:r>
          <a:endParaRPr lang="en-ID" sz="1400" kern="1200" dirty="0">
            <a:solidFill>
              <a:srgbClr val="002060"/>
            </a:solidFill>
            <a:latin typeface="+mj-lt"/>
          </a:endParaRPr>
        </a:p>
        <a:p>
          <a:pPr marL="712788" lvl="1" indent="-3556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ID" sz="1400" kern="1200" dirty="0">
              <a:solidFill>
                <a:srgbClr val="002060"/>
              </a:solidFill>
              <a:latin typeface="+mj-lt"/>
            </a:rPr>
            <a:t>5150 s/d 5350 </a:t>
          </a:r>
          <a:r>
            <a:rPr lang="en-ID" sz="1400" kern="1200" dirty="0" err="1">
              <a:solidFill>
                <a:srgbClr val="002060"/>
              </a:solidFill>
              <a:latin typeface="+mj-lt"/>
            </a:rPr>
            <a:t>Mhz</a:t>
          </a:r>
          <a:endParaRPr lang="en-ID" sz="1400" kern="1200" dirty="0">
            <a:solidFill>
              <a:srgbClr val="002060"/>
            </a:solidFill>
            <a:latin typeface="+mj-lt"/>
          </a:endParaRPr>
        </a:p>
        <a:p>
          <a:pPr marL="712788" lvl="1" indent="-3556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US" sz="1400" kern="1200" dirty="0">
              <a:solidFill>
                <a:srgbClr val="002060"/>
              </a:solidFill>
              <a:latin typeface="+mj-lt"/>
            </a:rPr>
            <a:t>5725 s/d 5825 </a:t>
          </a:r>
          <a:r>
            <a:rPr lang="en-US" sz="1400" kern="1200" dirty="0" err="1">
              <a:solidFill>
                <a:srgbClr val="002060"/>
              </a:solidFill>
              <a:latin typeface="+mj-lt"/>
            </a:rPr>
            <a:t>Mhz</a:t>
          </a:r>
          <a:endParaRPr lang="en-ID" sz="1400" kern="1200" dirty="0">
            <a:solidFill>
              <a:srgbClr val="002060"/>
            </a:solidFill>
            <a:latin typeface="+mj-lt"/>
          </a:endParaRPr>
        </a:p>
        <a:p>
          <a:pPr marL="712788" lvl="1" indent="-3556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US" sz="1400" b="1" kern="1200" dirty="0">
              <a:solidFill>
                <a:srgbClr val="002060"/>
              </a:solidFill>
              <a:highlight>
                <a:srgbClr val="FFFF00"/>
              </a:highlight>
              <a:latin typeface="+mj-lt"/>
            </a:rPr>
            <a:t>5925 s/d 6425 </a:t>
          </a:r>
          <a:r>
            <a:rPr lang="en-US" sz="1400" b="1" kern="1200" dirty="0" err="1">
              <a:solidFill>
                <a:srgbClr val="002060"/>
              </a:solidFill>
              <a:highlight>
                <a:srgbClr val="FFFF00"/>
              </a:highlight>
              <a:latin typeface="+mj-lt"/>
            </a:rPr>
            <a:t>Mhz</a:t>
          </a:r>
          <a:endParaRPr lang="en-ID" sz="1400" b="1" kern="1200" dirty="0">
            <a:solidFill>
              <a:srgbClr val="002060"/>
            </a:solidFill>
            <a:highlight>
              <a:srgbClr val="FFFF00"/>
            </a:highlight>
            <a:latin typeface="+mj-lt"/>
          </a:endParaRPr>
        </a:p>
        <a:p>
          <a:pPr marL="712788" lvl="1" indent="-3556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ID" sz="1400" kern="1200" dirty="0">
              <a:solidFill>
                <a:srgbClr val="002060"/>
              </a:solidFill>
              <a:latin typeface="+mj-lt"/>
            </a:rPr>
            <a:t>57 s/d 64 Ghz</a:t>
          </a:r>
        </a:p>
        <a:p>
          <a:pPr marL="712788" lvl="1" indent="-3556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  <a:tabLst>
              <a:tab pos="447675" algn="l"/>
            </a:tabLst>
          </a:pPr>
          <a:endParaRPr lang="en-ID" sz="1400" kern="1200" dirty="0">
            <a:solidFill>
              <a:srgbClr val="002060"/>
            </a:solidFill>
            <a:latin typeface="+mj-lt"/>
          </a:endParaRPr>
        </a:p>
        <a:p>
          <a:pPr marL="22860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ID" sz="1600" kern="1200" dirty="0">
            <a:solidFill>
              <a:srgbClr val="002060"/>
            </a:solidFill>
            <a:latin typeface="+mj-lt"/>
          </a:endParaRPr>
        </a:p>
        <a:p>
          <a:pPr marL="22860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ID" sz="1600" kern="1200" dirty="0">
            <a:solidFill>
              <a:srgbClr val="002060"/>
            </a:solidFill>
            <a:latin typeface="+mj-lt"/>
          </a:endParaRPr>
        </a:p>
      </dsp:txBody>
      <dsp:txXfrm>
        <a:off x="0" y="379261"/>
        <a:ext cx="3743939" cy="1509625"/>
      </dsp:txXfrm>
    </dsp:sp>
    <dsp:sp modelId="{73B8250B-048D-4430-8969-8D024D26C0CE}">
      <dsp:nvSpPr>
        <dsp:cNvPr id="0" name=""/>
        <dsp:cNvSpPr/>
      </dsp:nvSpPr>
      <dsp:spPr>
        <a:xfrm>
          <a:off x="0" y="1865989"/>
          <a:ext cx="3743939" cy="34828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rgbClr val="5FCBE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Penggunaan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 di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luar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ruangan</a:t>
          </a:r>
          <a:r>
            <a:rPr lang="en-US" sz="1600" b="1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 : </a:t>
          </a:r>
          <a:endParaRPr lang="en-ID" sz="1600" b="1" kern="1200" dirty="0">
            <a:solidFill>
              <a:schemeClr val="accent4">
                <a:lumMod val="50000"/>
              </a:scheme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7002" y="1882991"/>
        <a:ext cx="3709935" cy="314282"/>
      </dsp:txXfrm>
    </dsp:sp>
    <dsp:sp modelId="{59E2BB20-B8EE-48EE-8E06-23ED99F93A63}">
      <dsp:nvSpPr>
        <dsp:cNvPr id="0" name=""/>
        <dsp:cNvSpPr/>
      </dsp:nvSpPr>
      <dsp:spPr>
        <a:xfrm>
          <a:off x="0" y="2237173"/>
          <a:ext cx="3743939" cy="66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70" tIns="15240" rIns="85344" bIns="15240" numCol="1" spcCol="1270" anchor="t" anchorCtr="0">
          <a:noAutofit/>
        </a:bodyPr>
        <a:lstStyle/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lphaLcPeriod"/>
          </a:pPr>
          <a:endParaRPr lang="en-ID" sz="1200" kern="1200" dirty="0">
            <a:solidFill>
              <a:srgbClr val="002060"/>
            </a:solidFill>
            <a:latin typeface="+mj-lt"/>
          </a:endParaRPr>
        </a:p>
        <a:p>
          <a:pPr marL="712788" lvl="1" indent="-355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ID" sz="1400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2400 s/d 2483,5 </a:t>
          </a:r>
          <a:r>
            <a:rPr lang="en-ID" sz="1400" kern="1200" dirty="0" err="1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Mhz</a:t>
          </a:r>
          <a:endParaRPr lang="en-ID" sz="1400" kern="1200" dirty="0">
            <a:solidFill>
              <a:schemeClr val="accent4">
                <a:lumMod val="50000"/>
              </a:schemeClr>
            </a:solidFill>
            <a:latin typeface="Trebuchet MS" panose="020B0603020202020204"/>
            <a:ea typeface="+mn-ea"/>
            <a:cs typeface="+mn-cs"/>
          </a:endParaRPr>
        </a:p>
        <a:p>
          <a:pPr marL="712788" lvl="1" indent="-35560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  <a:tabLst>
              <a:tab pos="447675" algn="l"/>
            </a:tabLst>
          </a:pPr>
          <a:r>
            <a:rPr lang="en-ID" sz="1400" kern="1200" dirty="0">
              <a:solidFill>
                <a:schemeClr val="accent4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5725 s/d 5825 Mhz</a:t>
          </a:r>
        </a:p>
        <a:p>
          <a:pPr marL="355600" lvl="1" indent="-355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lphaLcPeriod"/>
          </a:pPr>
          <a:endParaRPr lang="en-ID" sz="1200" kern="1200" dirty="0">
            <a:solidFill>
              <a:srgbClr val="002060"/>
            </a:solidFill>
            <a:latin typeface="+mj-lt"/>
          </a:endParaRPr>
        </a:p>
      </dsp:txBody>
      <dsp:txXfrm>
        <a:off x="0" y="2237173"/>
        <a:ext cx="3743939" cy="664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E26E-BCB2-4FD5-8FD5-81A5EAE94C21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8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594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5811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62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6467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042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45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920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606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009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785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767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t>4/30/2026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8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424C-FCA3-4EDD-B274-8E055D649B7D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615F-88B7-49F2-B9DD-B37F51818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2134" y="897467"/>
            <a:ext cx="6095999" cy="1849503"/>
          </a:xfrm>
        </p:spPr>
        <p:txBody>
          <a:bodyPr/>
          <a:lstStyle/>
          <a:p>
            <a:pPr algn="l"/>
            <a:r>
              <a:rPr lang="en-US" sz="3600">
                <a:solidFill>
                  <a:srgbClr val="002060"/>
                </a:solidFill>
              </a:rPr>
              <a:t>ATURAN PENGGUNAAN SPEKTRUM FREKUENSI RADIO “RLAN”</a:t>
            </a:r>
            <a:endParaRPr lang="en-ID" sz="360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7DCC4-E1CC-4584-9F23-14ED3912B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2134" y="2937872"/>
            <a:ext cx="6231466" cy="982255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>
                <a:solidFill>
                  <a:srgbClr val="7030A0"/>
                </a:solidFill>
              </a:rPr>
              <a:t>Memahami Perizinan SFR, Batasan Infrastruktur dan Resiko Sanksi Administratif</a:t>
            </a:r>
            <a:endParaRPr lang="en-ID" sz="240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411C5-C5A5-4B68-BDD8-847345A4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2860"/>
            <a:ext cx="4505327" cy="6841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9DC2F-1596-4D0E-9C40-881795599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11" y="6311529"/>
            <a:ext cx="1384768" cy="48991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148DA79-D866-433E-82AE-FA2BB005D894}"/>
              </a:ext>
            </a:extLst>
          </p:cNvPr>
          <p:cNvSpPr txBox="1">
            <a:spLocks/>
          </p:cNvSpPr>
          <p:nvPr/>
        </p:nvSpPr>
        <p:spPr>
          <a:xfrm>
            <a:off x="4792134" y="4911472"/>
            <a:ext cx="5630333" cy="774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>
                <a:solidFill>
                  <a:srgbClr val="002060"/>
                </a:solidFill>
              </a:rPr>
              <a:t>Balai Monitor Spektrum Frekuensi Radio Kelas I Yogyakarta</a:t>
            </a:r>
          </a:p>
          <a:p>
            <a:pPr algn="l"/>
            <a:r>
              <a:rPr lang="en-US" sz="1600">
                <a:solidFill>
                  <a:srgbClr val="002060"/>
                </a:solidFill>
              </a:rPr>
              <a:t>Kamis, 30 April 2026</a:t>
            </a:r>
            <a:endParaRPr lang="en-ID" sz="1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1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FF5C-05C1-440D-8CD8-8828DC9B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54" y="333375"/>
            <a:ext cx="10724091" cy="13208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SANKSI PELANGGARAN </a:t>
            </a:r>
            <a:br>
              <a:rPr lang="en-US" b="1">
                <a:solidFill>
                  <a:srgbClr val="002060"/>
                </a:solidFill>
              </a:rPr>
            </a:br>
            <a:r>
              <a:rPr lang="en-US" b="1">
                <a:solidFill>
                  <a:srgbClr val="002060"/>
                </a:solidFill>
              </a:rPr>
              <a:t>PENGGUNAAN FREKUENSI RADIO</a:t>
            </a:r>
            <a:endParaRPr lang="en-ID" b="1">
              <a:solidFill>
                <a:srgbClr val="00206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364346-1B15-4ED0-8642-6E978FF7DA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14400" y="1884106"/>
            <a:ext cx="10543645" cy="396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7AF612-C6B4-40C6-B1D3-2322CB860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34" y="6196232"/>
            <a:ext cx="1384768" cy="4899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1E2859-F6D8-49AD-9ACE-35C45116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94" y="5268266"/>
            <a:ext cx="3838046" cy="141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64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5C63B4-8B1F-45D0-B3DC-B0BEF0AA0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34" y="6196232"/>
            <a:ext cx="1384768" cy="48991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D18CE23-9C4B-45D0-AEF3-DE193BF6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15" y="406370"/>
            <a:ext cx="10838391" cy="859632"/>
          </a:xfrm>
        </p:spPr>
        <p:txBody>
          <a:bodyPr>
            <a:normAutofit fontScale="90000"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Formulasi Sanksi Administratif </a:t>
            </a:r>
            <a:r>
              <a:rPr lang="en-US" sz="4800" b="1">
                <a:solidFill>
                  <a:srgbClr val="C00000"/>
                </a:solidFill>
              </a:rPr>
              <a:t>“DENDA”</a:t>
            </a:r>
            <a:endParaRPr lang="en-ID" sz="4800" b="1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7EFA7D-73FF-45B0-BAFC-F8DA903C69BB}"/>
              </a:ext>
            </a:extLst>
          </p:cNvPr>
          <p:cNvSpPr txBox="1"/>
          <p:nvPr/>
        </p:nvSpPr>
        <p:spPr>
          <a:xfrm>
            <a:off x="582115" y="2049035"/>
            <a:ext cx="46194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Contoh Pelanggaran :</a:t>
            </a:r>
          </a:p>
          <a:p>
            <a:r>
              <a:rPr lang="en-US" sz="2000" b="1">
                <a:solidFill>
                  <a:srgbClr val="C00000"/>
                </a:solidFill>
              </a:rPr>
              <a:t>Alokasi Radar BMKG di Zona 2</a:t>
            </a:r>
          </a:p>
          <a:p>
            <a:endParaRPr lang="en-US" sz="2000"/>
          </a:p>
          <a:p>
            <a:r>
              <a:rPr lang="en-US" sz="2000"/>
              <a:t>Poin Denda = Bobot </a:t>
            </a:r>
            <a:r>
              <a:rPr lang="en-US" sz="1600"/>
              <a:t>x</a:t>
            </a:r>
            <a:r>
              <a:rPr lang="en-US" sz="2000"/>
              <a:t> Index </a:t>
            </a:r>
            <a:r>
              <a:rPr lang="en-US" sz="1600"/>
              <a:t>x</a:t>
            </a:r>
            <a:r>
              <a:rPr lang="en-US" sz="2000"/>
              <a:t> Maks Poin</a:t>
            </a:r>
          </a:p>
          <a:p>
            <a:r>
              <a:rPr lang="en-US" sz="2000"/>
              <a:t>Poin Denda = 33%  </a:t>
            </a:r>
            <a:r>
              <a:rPr lang="en-US" sz="1600"/>
              <a:t>x</a:t>
            </a:r>
            <a:r>
              <a:rPr lang="en-US" sz="2000"/>
              <a:t>  0.066  </a:t>
            </a:r>
            <a:r>
              <a:rPr lang="en-US" sz="1600"/>
              <a:t>x</a:t>
            </a:r>
            <a:r>
              <a:rPr lang="en-US" sz="2000"/>
              <a:t>  7000</a:t>
            </a:r>
          </a:p>
          <a:p>
            <a:r>
              <a:rPr lang="en-US" sz="2000"/>
              <a:t>Poin Denda = 152,46000</a:t>
            </a:r>
          </a:p>
          <a:p>
            <a:endParaRPr lang="en-US" sz="2000"/>
          </a:p>
          <a:p>
            <a:r>
              <a:rPr lang="en-US" sz="2000"/>
              <a:t>Denda = Poin Denda </a:t>
            </a:r>
            <a:r>
              <a:rPr lang="en-US" sz="1600"/>
              <a:t>x</a:t>
            </a:r>
            <a:r>
              <a:rPr lang="en-US" sz="2000"/>
              <a:t> Tarif </a:t>
            </a:r>
          </a:p>
          <a:p>
            <a:r>
              <a:rPr lang="en-US" sz="2000"/>
              <a:t>Denda = 152,46000 </a:t>
            </a:r>
            <a:r>
              <a:rPr lang="en-US" sz="1600"/>
              <a:t>x</a:t>
            </a:r>
            <a:r>
              <a:rPr lang="en-US" sz="2000"/>
              <a:t> 100.000</a:t>
            </a:r>
          </a:p>
          <a:p>
            <a:r>
              <a:rPr lang="en-US" sz="2000"/>
              <a:t>Denda = Rp. 15.246.000,-</a:t>
            </a:r>
            <a:endParaRPr lang="en-ID" sz="2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0EE2A1-57AD-434C-92D3-569BD988A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55" y="1502400"/>
            <a:ext cx="6348030" cy="426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8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4BFB-5AC0-4D35-A31E-8FD88E55890E}"/>
              </a:ext>
            </a:extLst>
          </p:cNvPr>
          <p:cNvSpPr txBox="1">
            <a:spLocks/>
          </p:cNvSpPr>
          <p:nvPr/>
        </p:nvSpPr>
        <p:spPr>
          <a:xfrm>
            <a:off x="337930" y="236136"/>
            <a:ext cx="8422864" cy="6062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SIMULASI SANKSI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ADMINISTRASI “DENDA”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EB13F-4849-4F01-A27E-694B2106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18" y="236136"/>
            <a:ext cx="1384768" cy="489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916E3-6801-42D0-A743-C79905F97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" y="842387"/>
            <a:ext cx="11340549" cy="57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F6608-7C38-4F86-9D63-AA6932FCF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0" y="1635759"/>
            <a:ext cx="11179650" cy="441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AA3546-074C-40AE-880A-2909307A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34" y="6206671"/>
            <a:ext cx="1384768" cy="4899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0C026F-E310-4F9E-BD94-9637FF627241}"/>
              </a:ext>
            </a:extLst>
          </p:cNvPr>
          <p:cNvSpPr txBox="1">
            <a:spLocks/>
          </p:cNvSpPr>
          <p:nvPr/>
        </p:nvSpPr>
        <p:spPr>
          <a:xfrm>
            <a:off x="582115" y="406370"/>
            <a:ext cx="10838391" cy="8596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>
                <a:solidFill>
                  <a:srgbClr val="002060"/>
                </a:solidFill>
              </a:rPr>
              <a:t>Audit Internal Antisipasi </a:t>
            </a:r>
            <a:r>
              <a:rPr lang="en-US" sz="4800" b="1">
                <a:solidFill>
                  <a:srgbClr val="C00000"/>
                </a:solidFill>
              </a:rPr>
              <a:t>“DENDA”</a:t>
            </a:r>
            <a:endParaRPr lang="en-ID" sz="4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1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C8D1A-831D-456F-981A-D30A519BF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5143202"/>
            <a:ext cx="3129280" cy="1107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A59CF-DD2C-4165-8B17-8574FEDBE8EC}"/>
              </a:ext>
            </a:extLst>
          </p:cNvPr>
          <p:cNvSpPr txBox="1"/>
          <p:nvPr/>
        </p:nvSpPr>
        <p:spPr>
          <a:xfrm>
            <a:off x="919480" y="1397674"/>
            <a:ext cx="103581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TERIMA KASIH</a:t>
            </a:r>
          </a:p>
          <a:p>
            <a:pPr algn="ctr"/>
            <a:endParaRPr lang="en-US" sz="2800" b="1">
              <a:solidFill>
                <a:srgbClr val="002060"/>
              </a:solidFill>
            </a:endParaRPr>
          </a:p>
          <a:p>
            <a:r>
              <a:rPr lang="en-US" sz="2800" b="1">
                <a:solidFill>
                  <a:srgbClr val="7030A0"/>
                </a:solidFill>
              </a:rPr>
              <a:t>Mohon maaf bila ada yang tidak berkenan</a:t>
            </a: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ctr"/>
            <a:endParaRPr lang="en-US">
              <a:solidFill>
                <a:srgbClr val="002060"/>
              </a:solidFill>
            </a:endParaRPr>
          </a:p>
          <a:p>
            <a:pPr algn="r"/>
            <a:r>
              <a:rPr lang="en-US">
                <a:solidFill>
                  <a:srgbClr val="002060"/>
                </a:solidFill>
              </a:rPr>
              <a:t>Agus Purnama</a:t>
            </a:r>
          </a:p>
          <a:p>
            <a:pPr algn="r"/>
            <a:r>
              <a:rPr lang="en-US">
                <a:solidFill>
                  <a:srgbClr val="002060"/>
                </a:solidFill>
              </a:rPr>
              <a:t>Balai Monitor SFR Kelas I Yogyakarta</a:t>
            </a:r>
            <a:endParaRPr lang="en-ID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E4F7-E1EE-40F4-93FC-057DAF42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10505016" cy="13208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SETIAP PENGGUNAAN FREKUENSI RADIO </a:t>
            </a:r>
            <a:br>
              <a:rPr lang="en-US" b="1">
                <a:solidFill>
                  <a:srgbClr val="00206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WAJIB MEMILIKI IZIN </a:t>
            </a:r>
            <a:r>
              <a:rPr lang="en-US" b="1">
                <a:solidFill>
                  <a:srgbClr val="002060"/>
                </a:solidFill>
              </a:rPr>
              <a:t>PEMERINTAH</a:t>
            </a:r>
            <a:endParaRPr lang="en-ID" b="1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00826-7ED7-425C-AF61-5443EFAC4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11" y="6311529"/>
            <a:ext cx="1384768" cy="489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33E6B-8C1B-4E8D-B44A-AEE7E6EE4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65"/>
          <a:stretch/>
        </p:blipFill>
        <p:spPr>
          <a:xfrm>
            <a:off x="1978817" y="1841619"/>
            <a:ext cx="8161342" cy="424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017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4E81-51F0-43C4-9EBC-587F3038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876367" cy="13716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Reseler Secara Hukum </a:t>
            </a:r>
            <a:r>
              <a:rPr lang="en-US" b="1">
                <a:solidFill>
                  <a:srgbClr val="C00000"/>
                </a:solidFill>
              </a:rPr>
              <a:t>Dilarang Membangun </a:t>
            </a:r>
            <a:r>
              <a:rPr lang="en-US" b="1">
                <a:solidFill>
                  <a:srgbClr val="002060"/>
                </a:solidFill>
              </a:rPr>
              <a:t>Infrastruktur Jaringan Sendiri</a:t>
            </a:r>
            <a:endParaRPr lang="en-ID" b="1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A1B8E-9772-453E-ACE9-6F7F8365C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11" y="6311529"/>
            <a:ext cx="1384768" cy="489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AC1905-5871-4A7E-9DC5-98B2EFB40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17" y="1981200"/>
            <a:ext cx="9549598" cy="422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E3C39E-4D47-42B2-AAFD-42CC9C1D3A60}"/>
              </a:ext>
            </a:extLst>
          </p:cNvPr>
          <p:cNvSpPr txBox="1"/>
          <p:nvPr/>
        </p:nvSpPr>
        <p:spPr>
          <a:xfrm>
            <a:off x="1005840" y="2184400"/>
            <a:ext cx="4257040" cy="584775"/>
          </a:xfrm>
          <a:prstGeom prst="rect">
            <a:avLst/>
          </a:prstGeom>
          <a:solidFill>
            <a:srgbClr val="10B6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UU 36 Th 1999, UU 6 TH 2023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 PM Kominfo 1 Th 2021</a:t>
            </a:r>
          </a:p>
        </p:txBody>
      </p:sp>
    </p:spTree>
    <p:extLst>
      <p:ext uri="{BB962C8B-B14F-4D97-AF65-F5344CB8AC3E}">
        <p14:creationId xmlns:p14="http://schemas.microsoft.com/office/powerpoint/2010/main" val="187271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1718-4C1D-43BE-9E28-31293BDC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3" y="409575"/>
            <a:ext cx="9085791" cy="13208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Infrastruktur Jaringan Adalah Tanggung Jawab Bersama ISP dan Reseler</a:t>
            </a:r>
            <a:endParaRPr lang="en-ID" b="1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1FF3E-0A16-4706-B857-37D99549D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11" y="6311529"/>
            <a:ext cx="1384768" cy="489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129037-D22A-44E9-9220-FA6494FC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5" y="1784759"/>
            <a:ext cx="8225477" cy="466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FCD08-79D2-4871-8441-74A03A801619}"/>
              </a:ext>
            </a:extLst>
          </p:cNvPr>
          <p:cNvSpPr txBox="1"/>
          <p:nvPr/>
        </p:nvSpPr>
        <p:spPr>
          <a:xfrm>
            <a:off x="7985760" y="2459504"/>
            <a:ext cx="3742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Sebagaimana </a:t>
            </a:r>
            <a:r>
              <a:rPr lang="en-US" sz="2400" b="1">
                <a:solidFill>
                  <a:srgbClr val="00B050"/>
                </a:solidFill>
              </a:rPr>
              <a:t>KEUNTUNGAN</a:t>
            </a:r>
            <a:r>
              <a:rPr lang="en-US" sz="2400" b="1">
                <a:solidFill>
                  <a:srgbClr val="002060"/>
                </a:solidFill>
              </a:rPr>
              <a:t> dinikmati bersama, </a:t>
            </a:r>
            <a:r>
              <a:rPr lang="en-US" sz="2400" b="1">
                <a:solidFill>
                  <a:srgbClr val="C00000"/>
                </a:solidFill>
              </a:rPr>
              <a:t>TEMUAN PELANGGARAN</a:t>
            </a:r>
            <a:r>
              <a:rPr lang="en-US" sz="2400" b="1">
                <a:solidFill>
                  <a:srgbClr val="002060"/>
                </a:solidFill>
              </a:rPr>
              <a:t> juga menjadi tanggung jawab bersama.</a:t>
            </a:r>
            <a:endParaRPr lang="en-ID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3022-C98E-4091-868F-0E854768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EAED-1293-408E-91AF-5BD5E84AE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48CAD-CB56-4698-9A58-E77B0E900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4" y="291690"/>
            <a:ext cx="11370535" cy="58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3A0A2-6A19-4182-BE81-041E1A3A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11" y="6311529"/>
            <a:ext cx="1384768" cy="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5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E8017-88CA-4856-8882-95924DB3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5099"/>
            <a:ext cx="7531946" cy="4466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</a:rPr>
              <a:t>KM Komdigi Nomor 12 Tahun 2025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b="1" dirty="0" err="1">
                <a:solidFill>
                  <a:srgbClr val="002060"/>
                </a:solidFill>
              </a:rPr>
              <a:t>Tentang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Penggunaan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spektrum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frekuensi</a:t>
            </a:r>
            <a:r>
              <a:rPr lang="en-US" sz="1200" b="1" dirty="0">
                <a:solidFill>
                  <a:srgbClr val="002060"/>
                </a:solidFill>
              </a:rPr>
              <a:t> radio </a:t>
            </a:r>
            <a:r>
              <a:rPr lang="en-US" sz="1200" b="1" dirty="0" err="1">
                <a:solidFill>
                  <a:srgbClr val="002060"/>
                </a:solidFill>
              </a:rPr>
              <a:t>berdasarkan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izin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kelas</a:t>
            </a:r>
            <a:endParaRPr lang="en-US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endParaRPr lang="en-US" sz="1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7030A0"/>
              </a:solidFill>
            </a:endParaRPr>
          </a:p>
          <a:p>
            <a:endParaRPr lang="en-ID" sz="1200" dirty="0">
              <a:solidFill>
                <a:srgbClr val="7030A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0D53A7-944A-4815-AE1E-93CD2CAFD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730030"/>
              </p:ext>
            </p:extLst>
          </p:nvPr>
        </p:nvGraphicFramePr>
        <p:xfrm>
          <a:off x="677334" y="2730997"/>
          <a:ext cx="3743939" cy="290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C46C05-8874-4E09-B70F-9191D88E2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782993"/>
              </p:ext>
            </p:extLst>
          </p:nvPr>
        </p:nvGraphicFramePr>
        <p:xfrm>
          <a:off x="5243806" y="2730997"/>
          <a:ext cx="6484773" cy="2903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955">
                  <a:extLst>
                    <a:ext uri="{9D8B030D-6E8A-4147-A177-3AD203B41FA5}">
                      <a16:colId xmlns:a16="http://schemas.microsoft.com/office/drawing/2014/main" val="719440543"/>
                    </a:ext>
                  </a:extLst>
                </a:gridCol>
                <a:gridCol w="905646">
                  <a:extLst>
                    <a:ext uri="{9D8B030D-6E8A-4147-A177-3AD203B41FA5}">
                      <a16:colId xmlns:a16="http://schemas.microsoft.com/office/drawing/2014/main" val="1269326173"/>
                    </a:ext>
                  </a:extLst>
                </a:gridCol>
                <a:gridCol w="1223193">
                  <a:extLst>
                    <a:ext uri="{9D8B030D-6E8A-4147-A177-3AD203B41FA5}">
                      <a16:colId xmlns:a16="http://schemas.microsoft.com/office/drawing/2014/main" val="3701034243"/>
                    </a:ext>
                  </a:extLst>
                </a:gridCol>
                <a:gridCol w="923730">
                  <a:extLst>
                    <a:ext uri="{9D8B030D-6E8A-4147-A177-3AD203B41FA5}">
                      <a16:colId xmlns:a16="http://schemas.microsoft.com/office/drawing/2014/main" val="2680913878"/>
                    </a:ext>
                  </a:extLst>
                </a:gridCol>
                <a:gridCol w="839755">
                  <a:extLst>
                    <a:ext uri="{9D8B030D-6E8A-4147-A177-3AD203B41FA5}">
                      <a16:colId xmlns:a16="http://schemas.microsoft.com/office/drawing/2014/main" val="139613456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3981226393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1479521996"/>
                    </a:ext>
                  </a:extLst>
                </a:gridCol>
              </a:tblGrid>
              <a:tr h="3853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FREKUENSI (MHz)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PERUNTUKAN RLAN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BANDWIDTH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POWER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85608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START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STOP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INDOOR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OUTDOOR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INDOOR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OUTDOOR</a:t>
                      </a:r>
                      <a:endParaRPr lang="en-ID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46156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2400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2438.5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Indoor </a:t>
                      </a:r>
                      <a:r>
                        <a:rPr lang="en-ID" sz="1100" u="none" strike="noStrike">
                          <a:effectLst/>
                        </a:rPr>
                        <a:t>&amp; Outdoor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≤ 40 </a:t>
                      </a:r>
                      <a:r>
                        <a:rPr lang="en-ID" sz="1100" u="none" strike="noStrike" dirty="0" err="1">
                          <a:effectLst/>
                        </a:rPr>
                        <a:t>Mhz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≤ 20 </a:t>
                      </a:r>
                      <a:r>
                        <a:rPr lang="en-ID" sz="1100" u="none" strike="noStrike" dirty="0" err="1">
                          <a:effectLst/>
                        </a:rPr>
                        <a:t>Mhz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500 </a:t>
                      </a:r>
                      <a:r>
                        <a:rPr lang="en-ID" sz="1100" u="none" strike="noStrike" dirty="0" err="1">
                          <a:effectLst/>
                        </a:rPr>
                        <a:t>mWatt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4 Watt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23899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5150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5250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Indoor 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≤ 80 </a:t>
                      </a:r>
                      <a:r>
                        <a:rPr lang="en-ID" sz="1100" u="none" strike="noStrike" dirty="0" err="1">
                          <a:effectLst/>
                        </a:rPr>
                        <a:t>Mhz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200 </a:t>
                      </a:r>
                      <a:r>
                        <a:rPr lang="en-ID" sz="1100" u="none" strike="noStrike" dirty="0" err="1">
                          <a:effectLst/>
                        </a:rPr>
                        <a:t>mWatt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 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839714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5250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5350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Indoor 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≤ 80 Mhz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-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200 </a:t>
                      </a:r>
                      <a:r>
                        <a:rPr lang="en-ID" sz="1100" u="none" strike="noStrike" dirty="0" err="1">
                          <a:effectLst/>
                        </a:rPr>
                        <a:t>mWatt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 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74816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5725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5825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Indoor </a:t>
                      </a:r>
                      <a:r>
                        <a:rPr lang="en-ID" sz="1100" u="none" strike="noStrike">
                          <a:effectLst/>
                        </a:rPr>
                        <a:t>&amp; Outdoor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≤ 80 Mhz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≤ 20 Mhz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200 mWatt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4 Watt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58663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/>
                        </a:rPr>
                        <a:t>5925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/>
                        </a:rPr>
                        <a:t>6425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>
                          <a:effectLst/>
                        </a:rPr>
                        <a:t>Indoor &amp; Outdoor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>
                          <a:effectLst/>
                        </a:rPr>
                        <a:t>≤ 320 </a:t>
                      </a:r>
                      <a:r>
                        <a:rPr lang="en-ID" sz="1100" b="1" u="none" strike="noStrike" dirty="0" err="1">
                          <a:effectLst/>
                        </a:rPr>
                        <a:t>Mhz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100" b="1" u="none" strike="noStrike">
                          <a:effectLst/>
                        </a:rPr>
                        <a:t>≤ 320 Mhz 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b="1" u="none" strike="noStrike" dirty="0">
                          <a:effectLst/>
                        </a:rPr>
                        <a:t>200 </a:t>
                      </a:r>
                      <a:r>
                        <a:rPr lang="en-ID" sz="1100" b="1" u="none" strike="noStrike" dirty="0" err="1">
                          <a:effectLst/>
                        </a:rPr>
                        <a:t>mWatt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 </a:t>
                      </a:r>
                      <a:r>
                        <a:rPr lang="en-ID" sz="1100" b="1" u="none" strike="noStrike">
                          <a:effectLst/>
                        </a:rPr>
                        <a:t>25 mWatt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2100"/>
                  </a:ext>
                </a:extLst>
              </a:tr>
              <a:tr h="3853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57000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64000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Indoor 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≤ 2160 Mhz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 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200 mWatt</a:t>
                      </a:r>
                      <a:endParaRPr lang="en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 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F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11526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DCD3A54-92D3-4003-8674-27CBC5B25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11" y="6311529"/>
            <a:ext cx="1384768" cy="4899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8814DE1-4507-49C3-AB9B-52D27A3F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06" y="625432"/>
            <a:ext cx="10838391" cy="859632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Alokasi Frekuensi Izin Kelas “RLAN”</a:t>
            </a:r>
            <a:endParaRPr lang="en-ID" sz="4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5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5C63B4-8B1F-45D0-B3DC-B0BEF0AA0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34" y="6196232"/>
            <a:ext cx="1384768" cy="489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7189C3-37AA-4BD9-9E18-9CC4F0BDD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41"/>
          <a:stretch/>
        </p:blipFill>
        <p:spPr>
          <a:xfrm>
            <a:off x="1174527" y="1485320"/>
            <a:ext cx="9653566" cy="449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D18CE23-9C4B-45D0-AEF3-DE193BF6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15" y="406370"/>
            <a:ext cx="10838391" cy="859632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Pelanggaran</a:t>
            </a:r>
            <a:r>
              <a:rPr lang="en-US" sz="4800" b="1">
                <a:solidFill>
                  <a:srgbClr val="002060"/>
                </a:solidFill>
              </a:rPr>
              <a:t> SFR Izin Kelas</a:t>
            </a:r>
            <a:endParaRPr lang="en-ID" sz="4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7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CC67-6A58-4F94-853C-7344B77F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15" y="406370"/>
            <a:ext cx="10838391" cy="859632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Contoh </a:t>
            </a:r>
            <a:r>
              <a:rPr lang="en-US" sz="4800" b="1">
                <a:solidFill>
                  <a:srgbClr val="C00000"/>
                </a:solidFill>
              </a:rPr>
              <a:t>Pelanggaran </a:t>
            </a:r>
            <a:r>
              <a:rPr lang="en-US" sz="4800" b="1">
                <a:solidFill>
                  <a:srgbClr val="002060"/>
                </a:solidFill>
              </a:rPr>
              <a:t>SFR Izin Kelas</a:t>
            </a:r>
            <a:endParaRPr lang="en-ID" sz="4800" b="1">
              <a:solidFill>
                <a:srgbClr val="00206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2D81E6-2387-424F-8615-A4D643671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1469232"/>
            <a:ext cx="4185623" cy="576262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Tidak Sesuai Ketentuan</a:t>
            </a:r>
            <a:endParaRPr lang="en-ID">
              <a:solidFill>
                <a:srgbClr val="00206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2182CA-2720-4499-81DD-8B20E803FC4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76275" y="2218531"/>
          <a:ext cx="4631221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720">
                  <a:extLst>
                    <a:ext uri="{9D8B030D-6E8A-4147-A177-3AD203B41FA5}">
                      <a16:colId xmlns:a16="http://schemas.microsoft.com/office/drawing/2014/main" val="241393932"/>
                    </a:ext>
                  </a:extLst>
                </a:gridCol>
                <a:gridCol w="2025501">
                  <a:extLst>
                    <a:ext uri="{9D8B030D-6E8A-4147-A177-3AD203B41FA5}">
                      <a16:colId xmlns:a16="http://schemas.microsoft.com/office/drawing/2014/main" val="9940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Contoh Pelanggaran</a:t>
                      </a:r>
                      <a:endParaRPr lang="en-ID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Sanksi</a:t>
                      </a:r>
                      <a:endParaRPr lang="en-ID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07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Menggunakan frekuensi izin kelas 5725-5825, </a:t>
                      </a:r>
                      <a:r>
                        <a:rPr lang="en-ID" sz="1600" b="0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outdoor</a:t>
                      </a:r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dengan bandwidth &gt; 20 MHz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Teguran tertulis dan penghentian sementara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78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Menggunakan frekuensi izin kelas 5725-5825, </a:t>
                      </a:r>
                      <a:r>
                        <a:rPr lang="en-ID" sz="1600" b="0" i="1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outdoor</a:t>
                      </a:r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dengan EIRP &gt; 4 Watt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Teguran tertulis dan penghentian sementara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1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Menggunakan frekuensi izin kelas 5150-5350 dan  5925-6425 digunakan di luar ruangan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Teguran tertulis dan penghentian sementara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26610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3B6914-5B8C-4FB8-A7BF-0F0E93F2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1310" y="1472254"/>
            <a:ext cx="4185618" cy="576262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Tidak Memiliki Izin</a:t>
            </a:r>
            <a:endParaRPr lang="en-ID">
              <a:solidFill>
                <a:srgbClr val="002060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930C11B-A393-4915-97B1-B14838B7B890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096000" y="2230951"/>
          <a:ext cx="5419724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861">
                  <a:extLst>
                    <a:ext uri="{9D8B030D-6E8A-4147-A177-3AD203B41FA5}">
                      <a16:colId xmlns:a16="http://schemas.microsoft.com/office/drawing/2014/main" val="3971415658"/>
                    </a:ext>
                  </a:extLst>
                </a:gridCol>
                <a:gridCol w="2838863">
                  <a:extLst>
                    <a:ext uri="{9D8B030D-6E8A-4147-A177-3AD203B41FA5}">
                      <a16:colId xmlns:a16="http://schemas.microsoft.com/office/drawing/2014/main" val="307181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Contoh Pelanggaran</a:t>
                      </a:r>
                      <a:endParaRPr lang="en-ID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Sanksi</a:t>
                      </a:r>
                      <a:endParaRPr lang="en-ID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2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Menggunakan frekuensi 2390 MHz (frekuensi di luar izin kelas)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Pasal 486 PP 28/2025</a:t>
                      </a:r>
                    </a:p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-Teguran</a:t>
                      </a:r>
                    </a:p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-Denda</a:t>
                      </a:r>
                    </a:p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-Penghentian operasional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06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Menggunakan frekuensi 5600 MHz (alokasi BMKG)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Pasal 486 PP 28/2025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-Teguran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-Denda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-Penghentian operasional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45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600" b="0" i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Menggunakan frekuensi pita 5GHz di luar frekuensi izin kelas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Pasal 486 PP 28/2025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-Teguran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-Denda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-Penghentian operasional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587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65C63B4-8B1F-45D0-B3DC-B0BEF0AA0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34" y="6196232"/>
            <a:ext cx="1384768" cy="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8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6117-193A-4C5E-8165-C6FA9390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884746" cy="13208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SOP Tindakan </a:t>
            </a:r>
            <a:r>
              <a:rPr lang="en-US" b="1">
                <a:solidFill>
                  <a:srgbClr val="C00000"/>
                </a:solidFill>
              </a:rPr>
              <a:t>“Pelanggaran SFR”</a:t>
            </a:r>
            <a:endParaRPr lang="en-ID" b="1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018A-B2DD-4606-B0DA-D801FB5F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34" y="6196232"/>
            <a:ext cx="1384768" cy="489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D4554-74B7-41DC-AED9-726DDBBE1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2" b="4220"/>
          <a:stretch/>
        </p:blipFill>
        <p:spPr>
          <a:xfrm>
            <a:off x="1513840" y="1634795"/>
            <a:ext cx="8927595" cy="42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135DC0-8BA7-485D-ABB7-6A9B9BDFB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7" y="5497030"/>
            <a:ext cx="2348269" cy="62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2927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5152</TotalTime>
  <Words>482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</vt:lpstr>
      <vt:lpstr>ATURAN PENGGUNAAN SPEKTRUM FREKUENSI RADIO “RLAN”</vt:lpstr>
      <vt:lpstr>SETIAP PENGGUNAAN FREKUENSI RADIO  WAJIB MEMILIKI IZIN PEMERINTAH</vt:lpstr>
      <vt:lpstr>Reseler Secara Hukum Dilarang Membangun Infrastruktur Jaringan Sendiri</vt:lpstr>
      <vt:lpstr>Infrastruktur Jaringan Adalah Tanggung Jawab Bersama ISP dan Reseler</vt:lpstr>
      <vt:lpstr>PowerPoint Presentation</vt:lpstr>
      <vt:lpstr>Alokasi Frekuensi Izin Kelas “RLAN”</vt:lpstr>
      <vt:lpstr>Pelanggaran SFR Izin Kelas</vt:lpstr>
      <vt:lpstr>Contoh Pelanggaran SFR Izin Kelas</vt:lpstr>
      <vt:lpstr>SOP Tindakan “Pelanggaran SFR”</vt:lpstr>
      <vt:lpstr>SANKSI PELANGGARAN  PENGGUNAAN FREKUENSI RADIO</vt:lpstr>
      <vt:lpstr>Formulasi Sanksi Administratif “DENDA”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Purnama</dc:creator>
  <cp:lastModifiedBy>Agus Purnama</cp:lastModifiedBy>
  <cp:revision>31</cp:revision>
  <dcterms:created xsi:type="dcterms:W3CDTF">2026-04-26T12:58:46Z</dcterms:created>
  <dcterms:modified xsi:type="dcterms:W3CDTF">2026-04-30T06:36:32Z</dcterms:modified>
</cp:coreProperties>
</file>